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7" r:id="rId4"/>
    <p:sldId id="273" r:id="rId5"/>
    <p:sldId id="258" r:id="rId6"/>
    <p:sldId id="259" r:id="rId7"/>
    <p:sldId id="260" r:id="rId8"/>
    <p:sldId id="270" r:id="rId9"/>
    <p:sldId id="271" r:id="rId10"/>
    <p:sldId id="272" r:id="rId11"/>
    <p:sldId id="274" r:id="rId12"/>
    <p:sldId id="266" r:id="rId13"/>
    <p:sldId id="267" r:id="rId14"/>
    <p:sldId id="276" r:id="rId15"/>
    <p:sldId id="275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2822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689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938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71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011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061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33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867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538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990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014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5544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843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283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249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41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0" y="2711628"/>
            <a:ext cx="9144000" cy="725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F3F3F"/>
              </a:buClr>
              <a:buFont typeface="Helvetica Neue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60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Science Foundation Industry/University Cooperative Research Center for e-Design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0" y="6715870"/>
            <a:ext cx="9144000" cy="142129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964" y="404607"/>
            <a:ext cx="965072" cy="70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901" y="387203"/>
            <a:ext cx="723797" cy="72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0" y="4258860"/>
            <a:ext cx="9144000" cy="588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336371" y="6656371"/>
            <a:ext cx="2807626" cy="242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4194"/>
            <a:ext cx="9144000" cy="45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0"/>
            <a:ext cx="9144000" cy="2260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765396"/>
            <a:ext cx="7772400" cy="821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F3F3F"/>
              </a:buClr>
              <a:buFont typeface="Helvetica Neue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24312" y="3586898"/>
            <a:ext cx="6400799" cy="15708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Science Foundation Industry/University Cooperative Research Center for e-Design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6715870"/>
            <a:ext cx="9144000" cy="142129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6248400" y="6682621"/>
            <a:ext cx="2895600" cy="195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636" y="458647"/>
            <a:ext cx="1228356" cy="89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0446"/>
            <a:ext cx="9144000" cy="45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ED-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2260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Science Foundation Industry/University Cooperative Research Center for e-Design</a:t>
            </a:r>
          </a:p>
        </p:txBody>
      </p:sp>
      <p:sp>
        <p:nvSpPr>
          <p:cNvPr id="23" name="Shape 23"/>
          <p:cNvSpPr/>
          <p:nvPr/>
        </p:nvSpPr>
        <p:spPr>
          <a:xfrm>
            <a:off x="0" y="6715870"/>
            <a:ext cx="9144000" cy="142129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333" cy="64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2260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6715870"/>
            <a:ext cx="9144000" cy="142129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8202" y="391095"/>
            <a:ext cx="942719" cy="69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29775" y="1241404"/>
            <a:ext cx="8229600" cy="48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rtl="0">
              <a:spcBef>
                <a:spcPts val="0"/>
              </a:spcBef>
              <a:buClr>
                <a:srgbClr val="00800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0" y="1949628"/>
            <a:ext cx="9144000" cy="72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i="0" u="none" strike="noStrike" cap="none" baseline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Taxonomy of Factors for Lifetime Buy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0" y="3393160"/>
            <a:ext cx="9144000" cy="58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Connor Jennings and Janis </a:t>
            </a:r>
            <a:r>
              <a:rPr lang="en-US" sz="1800" b="1" i="0" u="none" strike="noStrike" cap="none" baseline="0" dirty="0" err="1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Terpenny</a:t>
            </a:r>
            <a:endParaRPr lang="en-US" sz="1800" b="1" i="0" u="none" strike="noStrike" cap="none" baseline="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b="1" i="0" u="none" strike="noStrike" cap="none" baseline="0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Iowa </a:t>
            </a:r>
            <a:r>
              <a:rPr lang="en-US" b="1" i="0" u="none" strike="noStrike" cap="none" baseline="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University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368075" y="2580675"/>
            <a:ext cx="84765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Warranty and Maintenance Programs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971882" y="1096791"/>
            <a:ext cx="2090194" cy="777765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Warranty and Maintenance Programs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36302" y="2827138"/>
            <a:ext cx="1646659" cy="777765"/>
          </a:xfrm>
          <a:prstGeom prst="roundRect">
            <a:avLst/>
          </a:prstGeom>
          <a:solidFill>
            <a:srgbClr val="D4B6D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Counterfeit Components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971880" y="2188274"/>
            <a:ext cx="2090195" cy="777765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Products Sold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011535" y="4209532"/>
            <a:ext cx="2291255" cy="777765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a Return with Counterfeit Parts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556587" y="4209532"/>
            <a:ext cx="2291255" cy="777765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a Return without Counterfeit Parts</a:t>
            </a:r>
          </a:p>
        </p:txBody>
      </p:sp>
      <p:cxnSp>
        <p:nvCxnSpPr>
          <p:cNvPr id="53" name="Straight Connector 52"/>
          <p:cNvCxnSpPr>
            <a:stCxn id="59" idx="2"/>
            <a:endCxn id="52" idx="0"/>
          </p:cNvCxnSpPr>
          <p:nvPr/>
        </p:nvCxnSpPr>
        <p:spPr>
          <a:xfrm>
            <a:off x="5679355" y="3547657"/>
            <a:ext cx="22860" cy="6618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Rounded Rectangle 53"/>
          <p:cNvSpPr/>
          <p:nvPr/>
        </p:nvSpPr>
        <p:spPr>
          <a:xfrm>
            <a:off x="4556586" y="5497236"/>
            <a:ext cx="2291255" cy="777765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the problem being the Component</a:t>
            </a:r>
          </a:p>
        </p:txBody>
      </p:sp>
      <p:cxnSp>
        <p:nvCxnSpPr>
          <p:cNvPr id="55" name="Straight Connector 54"/>
          <p:cNvCxnSpPr>
            <a:stCxn id="52" idx="2"/>
            <a:endCxn id="54" idx="0"/>
          </p:cNvCxnSpPr>
          <p:nvPr/>
        </p:nvCxnSpPr>
        <p:spPr>
          <a:xfrm flipH="1">
            <a:off x="5702214" y="4987297"/>
            <a:ext cx="1" cy="50993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6" name="Rounded Rectangle 55"/>
          <p:cNvSpPr/>
          <p:nvPr/>
        </p:nvSpPr>
        <p:spPr>
          <a:xfrm>
            <a:off x="2011535" y="5480213"/>
            <a:ext cx="2291255" cy="1083876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the Problem being the Counterfeit Component</a:t>
            </a:r>
          </a:p>
        </p:txBody>
      </p:sp>
      <p:cxnSp>
        <p:nvCxnSpPr>
          <p:cNvPr id="57" name="Straight Connector 56"/>
          <p:cNvCxnSpPr>
            <a:stCxn id="51" idx="2"/>
            <a:endCxn id="56" idx="0"/>
          </p:cNvCxnSpPr>
          <p:nvPr/>
        </p:nvCxnSpPr>
        <p:spPr>
          <a:xfrm>
            <a:off x="3157163" y="4987297"/>
            <a:ext cx="0" cy="49291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 flipV="1">
            <a:off x="3117508" y="1856268"/>
            <a:ext cx="1" cy="31371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9" name="Diamond 58"/>
          <p:cNvSpPr/>
          <p:nvPr/>
        </p:nvSpPr>
        <p:spPr>
          <a:xfrm>
            <a:off x="4397376" y="1611677"/>
            <a:ext cx="2563958" cy="1935980"/>
          </a:xfrm>
          <a:prstGeom prst="diamond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Counterfeit Component Entered the System?</a:t>
            </a:r>
          </a:p>
        </p:txBody>
      </p:sp>
      <p:cxnSp>
        <p:nvCxnSpPr>
          <p:cNvPr id="60" name="Straight Connector 203"/>
          <p:cNvCxnSpPr>
            <a:stCxn id="59" idx="2"/>
            <a:endCxn id="51" idx="0"/>
          </p:cNvCxnSpPr>
          <p:nvPr/>
        </p:nvCxnSpPr>
        <p:spPr>
          <a:xfrm rot="5400000">
            <a:off x="4087322" y="2617498"/>
            <a:ext cx="661875" cy="2522192"/>
          </a:xfrm>
          <a:prstGeom prst="bentConnector3">
            <a:avLst>
              <a:gd name="adj1" fmla="val -105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595483" y="3650333"/>
            <a:ext cx="588515" cy="380446"/>
          </a:xfrm>
          <a:prstGeom prst="rect">
            <a:avLst/>
          </a:prstGeom>
          <a:solidFill>
            <a:srgbClr val="ACCFE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29" y="3709950"/>
            <a:ext cx="588515" cy="380446"/>
          </a:xfrm>
          <a:prstGeom prst="rect">
            <a:avLst/>
          </a:prstGeom>
          <a:solidFill>
            <a:srgbClr val="ACCFE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63" name="Straight Connector 62"/>
          <p:cNvCxnSpPr>
            <a:stCxn id="50" idx="3"/>
          </p:cNvCxnSpPr>
          <p:nvPr/>
        </p:nvCxnSpPr>
        <p:spPr>
          <a:xfrm>
            <a:off x="4062075" y="2577157"/>
            <a:ext cx="335301" cy="251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85"/>
          <p:cNvCxnSpPr>
            <a:stCxn id="49" idx="1"/>
            <a:endCxn id="59" idx="3"/>
          </p:cNvCxnSpPr>
          <p:nvPr/>
        </p:nvCxnSpPr>
        <p:spPr>
          <a:xfrm rot="10800000">
            <a:off x="6961334" y="2579667"/>
            <a:ext cx="474968" cy="63635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Dot"/>
            <a:miter lim="800000"/>
            <a:headEnd type="none"/>
            <a:tailEnd type="triangle" w="lg" len="lg"/>
          </a:ln>
          <a:effectLst/>
        </p:spPr>
      </p:cxnSp>
      <p:sp>
        <p:nvSpPr>
          <p:cNvPr id="65" name="Rounded Rectangle 64"/>
          <p:cNvSpPr/>
          <p:nvPr/>
        </p:nvSpPr>
        <p:spPr>
          <a:xfrm>
            <a:off x="38433" y="2846642"/>
            <a:ext cx="1472072" cy="77776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Forecasting</a:t>
            </a:r>
          </a:p>
        </p:txBody>
      </p:sp>
      <p:cxnSp>
        <p:nvCxnSpPr>
          <p:cNvPr id="66" name="Straight Connector 85"/>
          <p:cNvCxnSpPr>
            <a:stCxn id="65" idx="3"/>
            <a:endCxn id="50" idx="1"/>
          </p:cNvCxnSpPr>
          <p:nvPr/>
        </p:nvCxnSpPr>
        <p:spPr>
          <a:xfrm flipV="1">
            <a:off x="1510505" y="2577157"/>
            <a:ext cx="461375" cy="65836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Dot"/>
            <a:miter lim="800000"/>
            <a:headEnd type="none"/>
            <a:tailEnd type="triangle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87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Analysis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74768" y="4738921"/>
            <a:ext cx="1869787" cy="936908"/>
          </a:xfrm>
          <a:prstGeom prst="roundRect">
            <a:avLst/>
          </a:prstGeom>
          <a:solidFill>
            <a:srgbClr val="ACCFE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Warranty and Maintenance Programs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319376" y="1448369"/>
            <a:ext cx="1869787" cy="784471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Analysis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173344" y="4738921"/>
            <a:ext cx="1869787" cy="936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to Support Warranty on Old Design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254270" y="3412564"/>
            <a:ext cx="1869787" cy="784471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Holding Cost</a:t>
            </a:r>
          </a:p>
        </p:txBody>
      </p:sp>
      <p:cxnSp>
        <p:nvCxnSpPr>
          <p:cNvPr id="51" name="Straight Connector 50"/>
          <p:cNvCxnSpPr>
            <a:stCxn id="48" idx="2"/>
            <a:endCxn id="50" idx="0"/>
          </p:cNvCxnSpPr>
          <p:nvPr/>
        </p:nvCxnSpPr>
        <p:spPr>
          <a:xfrm>
            <a:off x="4254270" y="2232840"/>
            <a:ext cx="934894" cy="117972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Rounded Rectangle 51"/>
          <p:cNvSpPr/>
          <p:nvPr/>
        </p:nvSpPr>
        <p:spPr>
          <a:xfrm>
            <a:off x="2270088" y="3412566"/>
            <a:ext cx="1869787" cy="784471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 Present Value of Investment</a:t>
            </a:r>
          </a:p>
        </p:txBody>
      </p:sp>
      <p:cxnSp>
        <p:nvCxnSpPr>
          <p:cNvPr id="53" name="Straight Connector 52"/>
          <p:cNvCxnSpPr>
            <a:stCxn id="48" idx="2"/>
            <a:endCxn id="52" idx="0"/>
          </p:cNvCxnSpPr>
          <p:nvPr/>
        </p:nvCxnSpPr>
        <p:spPr>
          <a:xfrm flipH="1">
            <a:off x="3204982" y="2232840"/>
            <a:ext cx="1049288" cy="117972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Rounded Rectangle 53"/>
          <p:cNvSpPr/>
          <p:nvPr/>
        </p:nvSpPr>
        <p:spPr>
          <a:xfrm>
            <a:off x="6238451" y="3412563"/>
            <a:ext cx="1869787" cy="784471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Stock-Out</a:t>
            </a:r>
          </a:p>
        </p:txBody>
      </p:sp>
      <p:cxnSp>
        <p:nvCxnSpPr>
          <p:cNvPr id="55" name="Straight Connector 54"/>
          <p:cNvCxnSpPr>
            <a:stCxn id="48" idx="2"/>
            <a:endCxn id="54" idx="0"/>
          </p:cNvCxnSpPr>
          <p:nvPr/>
        </p:nvCxnSpPr>
        <p:spPr>
          <a:xfrm>
            <a:off x="4254270" y="2232840"/>
            <a:ext cx="2919076" cy="11797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85"/>
          <p:cNvCxnSpPr>
            <a:stCxn id="47" idx="0"/>
            <a:endCxn id="54" idx="2"/>
          </p:cNvCxnSpPr>
          <p:nvPr/>
        </p:nvCxnSpPr>
        <p:spPr>
          <a:xfrm rot="5400000" flipH="1" flipV="1">
            <a:off x="6320560" y="3886137"/>
            <a:ext cx="541887" cy="116368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Dot"/>
            <a:miter lim="800000"/>
            <a:headEnd type="none"/>
            <a:tailEnd type="triangle" w="lg" len="lg"/>
          </a:ln>
          <a:effectLst/>
        </p:spPr>
      </p:cxnSp>
      <p:cxnSp>
        <p:nvCxnSpPr>
          <p:cNvPr id="57" name="Straight Connector 85"/>
          <p:cNvCxnSpPr>
            <a:stCxn id="49" idx="0"/>
            <a:endCxn id="54" idx="2"/>
          </p:cNvCxnSpPr>
          <p:nvPr/>
        </p:nvCxnSpPr>
        <p:spPr>
          <a:xfrm rot="16200000" flipV="1">
            <a:off x="7369849" y="4000531"/>
            <a:ext cx="541887" cy="93489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Dot"/>
            <a:miter lim="800000"/>
            <a:headEnd type="none"/>
            <a:tailEnd type="triangle" w="lg" len="lg"/>
          </a:ln>
          <a:effectLst/>
        </p:spPr>
      </p:cxnSp>
      <p:sp>
        <p:nvSpPr>
          <p:cNvPr id="58" name="Rounded Rectangle 57"/>
          <p:cNvSpPr/>
          <p:nvPr/>
        </p:nvSpPr>
        <p:spPr>
          <a:xfrm>
            <a:off x="285906" y="3412565"/>
            <a:ext cx="1869787" cy="784471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Price Change Over Time</a:t>
            </a:r>
          </a:p>
        </p:txBody>
      </p:sp>
      <p:cxnSp>
        <p:nvCxnSpPr>
          <p:cNvPr id="59" name="Straight Connector 58"/>
          <p:cNvCxnSpPr>
            <a:stCxn id="48" idx="2"/>
            <a:endCxn id="58" idx="0"/>
          </p:cNvCxnSpPr>
          <p:nvPr/>
        </p:nvCxnSpPr>
        <p:spPr>
          <a:xfrm flipH="1">
            <a:off x="1220800" y="2232840"/>
            <a:ext cx="3033470" cy="117972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85"/>
          <p:cNvCxnSpPr>
            <a:stCxn id="47" idx="2"/>
            <a:endCxn id="49" idx="2"/>
          </p:cNvCxnSpPr>
          <p:nvPr/>
        </p:nvCxnSpPr>
        <p:spPr>
          <a:xfrm rot="16200000" flipH="1">
            <a:off x="7058950" y="4626541"/>
            <a:ext cx="12700" cy="2098576"/>
          </a:xfrm>
          <a:prstGeom prst="bentConnector3">
            <a:avLst>
              <a:gd name="adj1" fmla="val 2280000"/>
            </a:avLst>
          </a:prstGeom>
          <a:noFill/>
          <a:ln w="25400" cap="flat" cmpd="sng" algn="ctr">
            <a:solidFill>
              <a:srgbClr val="FF0000"/>
            </a:solidFill>
            <a:prstDash val="dashDot"/>
            <a:miter lim="800000"/>
            <a:headEnd type="none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94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Analysis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771" y="2933318"/>
            <a:ext cx="7287429" cy="3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46525" y="1283325"/>
            <a:ext cx="7047899" cy="162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Part with Original Cost of $100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Annual Holding Cost of 20% of Part Cost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Times New Roman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A Discount Rate of 10%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977771" y="2711221"/>
            <a:ext cx="7287429" cy="24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Lifetime Buy Costs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46525" y="1283325"/>
            <a:ext cx="7047899" cy="384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Times New Roman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Many factors </a:t>
            </a: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determine life time buy quantities</a:t>
            </a:r>
            <a:endParaRPr lang="en-US" sz="24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Times New Roman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Only estimating lifetime buy quantities based on </a:t>
            </a: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the demand of the product </a:t>
            </a: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can underestimate the </a:t>
            </a: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parts </a:t>
            </a: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needed.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Times New Roman"/>
              <a:buChar char="•"/>
            </a:pPr>
            <a:r>
              <a:rPr lang="en-US" sz="2400" dirty="0">
                <a:latin typeface="+mj-lt"/>
                <a:ea typeface="Times New Roman"/>
                <a:cs typeface="Times New Roman"/>
                <a:sym typeface="Times New Roman"/>
              </a:rPr>
              <a:t>A thorough economic analysis to understand the true cost of the lifetime buy.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 lang="en-US" sz="3200" b="1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46525" y="1283325"/>
            <a:ext cx="7047899" cy="384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480"/>
              </a:spcBef>
              <a:buSzPct val="100000"/>
              <a:buFont typeface="Times New Roman"/>
              <a:buChar char="•"/>
            </a:pP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Life Time Buy Risk </a:t>
            </a:r>
            <a:r>
              <a:rPr lang="en-US" sz="2400" dirty="0"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 dirty="0" smtClean="0">
                <a:ea typeface="Times New Roman"/>
                <a:cs typeface="Times New Roman"/>
                <a:sym typeface="Times New Roman"/>
              </a:rPr>
              <a:t>imulations</a:t>
            </a:r>
          </a:p>
          <a:p>
            <a:pPr marL="571500" indent="-571500">
              <a:spcBef>
                <a:spcPts val="480"/>
              </a:spcBef>
              <a:buSzPct val="100000"/>
              <a:buFont typeface="Times New Roman"/>
              <a:buChar char="•"/>
            </a:pP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Economic Analysis Models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480"/>
              </a:spcBef>
              <a:buClr>
                <a:srgbClr val="0080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latin typeface="+mj-lt"/>
                <a:ea typeface="Times New Roman"/>
                <a:cs typeface="Times New Roman"/>
                <a:sym typeface="Times New Roman"/>
              </a:rPr>
              <a:t>Decisions Models to pick between obsolescence mitigation strategies.</a:t>
            </a:r>
            <a:endParaRPr lang="en-US" sz="2400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132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2"/>
          <p:cNvSpPr txBox="1">
            <a:spLocks/>
          </p:cNvSpPr>
          <p:nvPr/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lang="en-US" sz="3200" b="1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555" y="1994263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This </a:t>
            </a:r>
            <a:r>
              <a:rPr lang="en-US" sz="1600" dirty="0">
                <a:latin typeface="Arial"/>
                <a:cs typeface="Arial"/>
              </a:rPr>
              <a:t>work was funded by the National Science Foundation through Grant Nos. 0928530, 0928628, </a:t>
            </a:r>
            <a:r>
              <a:rPr lang="en-US" sz="1600" dirty="0" smtClean="0">
                <a:latin typeface="Arial"/>
                <a:cs typeface="Arial"/>
              </a:rPr>
              <a:t>0928837,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1238335 . </a:t>
            </a:r>
            <a:r>
              <a:rPr lang="en-US" sz="1600" dirty="0">
                <a:latin typeface="Arial"/>
                <a:cs typeface="Arial"/>
              </a:rPr>
              <a:t>Any opinions, findings, and conclusions or recommendations presented in this paper are those of the authors and do not necessarily reflect the views of the National Science Foundation.</a:t>
            </a:r>
          </a:p>
        </p:txBody>
      </p:sp>
      <p:pic>
        <p:nvPicPr>
          <p:cNvPr id="6" name="Picture 2" descr="https://encrypted-tbn1.google.com/images?q=tbn:ANd9GcS_hry-n4k2MmsocPj5CAuSLQGUsffgLP_S9l2255oLl-0j2lD7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9655" y="3657600"/>
            <a:ext cx="2209800" cy="21999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87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333" cy="64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 lang="en-US" sz="3200" b="1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44550" y="1270675"/>
            <a:ext cx="8115976" cy="48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lvl="0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Rapid growth of the electronics industry.</a:t>
            </a:r>
          </a:p>
          <a:p>
            <a:pPr marL="571500" lvl="0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Quicker introductions of superior components</a:t>
            </a:r>
          </a:p>
          <a:p>
            <a:pPr marL="571500" lvl="0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The </a:t>
            </a:r>
            <a:r>
              <a:rPr lang="en-US" sz="2400" dirty="0">
                <a:solidFill>
                  <a:schemeClr val="dk1"/>
                </a:solidFill>
              </a:rPr>
              <a:t>U.S. Department of Defense, in 2006, estimated cost of obsolescence and obsolescence mitigation to be $10 billion annually.</a:t>
            </a:r>
          </a:p>
          <a:p>
            <a:pPr marL="571500" lvl="0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The unpredictable nature of obsolescence causes firms to take reactive approaches to solve their problems.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333" cy="64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to Lifetime Buy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44550" y="1270675"/>
            <a:ext cx="8115976" cy="48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lvl="0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The </a:t>
            </a:r>
            <a:r>
              <a:rPr lang="en-US" sz="2400" dirty="0">
                <a:solidFill>
                  <a:schemeClr val="dk1"/>
                </a:solidFill>
              </a:rPr>
              <a:t>most common approach is Lifetime Buy/Last Buy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</a:p>
          <a:p>
            <a:pPr marL="571500">
              <a:spcBef>
                <a:spcPts val="480"/>
              </a:spcBef>
              <a:spcAft>
                <a:spcPts val="400"/>
              </a:spcAft>
              <a:buSzPct val="100000"/>
              <a:buFont typeface="Arial"/>
              <a:buChar char="•"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571500">
              <a:spcBef>
                <a:spcPts val="480"/>
              </a:spcBef>
              <a:spcAft>
                <a:spcPts val="400"/>
              </a:spcAft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Definition: A </a:t>
            </a:r>
            <a:r>
              <a:rPr lang="en-US" sz="2400" dirty="0">
                <a:solidFill>
                  <a:schemeClr val="dk1"/>
                </a:solidFill>
              </a:rPr>
              <a:t>lifetime buy is when a firm places one last large order for the obsolete component to create a stockpile that the firm will then use to continue the product’s life cycle undisturbed.</a:t>
            </a:r>
            <a:endParaRPr lang="en-US" sz="2400" dirty="0">
              <a:solidFill>
                <a:schemeClr val="dk1"/>
              </a:solidFill>
              <a:sym typeface="Calibri"/>
            </a:endParaRPr>
          </a:p>
          <a:p>
            <a:pPr marL="571500" lvl="0" algn="just" rtl="0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008000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436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333" cy="64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Problems in Lifetime </a:t>
            </a:r>
            <a:r>
              <a:rPr lang="en-US" sz="3200" b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Buy</a:t>
            </a:r>
          </a:p>
        </p:txBody>
      </p:sp>
      <p:sp>
        <p:nvSpPr>
          <p:cNvPr id="6" name="Shape 105"/>
          <p:cNvSpPr txBox="1">
            <a:spLocks noGrp="1"/>
          </p:cNvSpPr>
          <p:nvPr>
            <p:ph type="body" idx="1"/>
          </p:nvPr>
        </p:nvSpPr>
        <p:spPr>
          <a:xfrm>
            <a:off x="444550" y="1270675"/>
            <a:ext cx="8115976" cy="48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>
              <a:spcBef>
                <a:spcPts val="480"/>
              </a:spcBef>
              <a:spcAft>
                <a:spcPts val="400"/>
              </a:spcAft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sym typeface="Calibri"/>
              </a:rPr>
              <a:t>Currently many firms only use product demand to  forecast the need of the obsolete </a:t>
            </a:r>
            <a:r>
              <a:rPr lang="en-US" sz="2400" dirty="0">
                <a:solidFill>
                  <a:schemeClr val="dk1"/>
                </a:solidFill>
              </a:rPr>
              <a:t>component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.</a:t>
            </a:r>
          </a:p>
          <a:p>
            <a:pPr marL="571500">
              <a:spcBef>
                <a:spcPts val="480"/>
              </a:spcBef>
              <a:spcAft>
                <a:spcPts val="400"/>
              </a:spcAft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sym typeface="Calibri"/>
              </a:rPr>
              <a:t>Neglecting other possible needs for the obsolete </a:t>
            </a:r>
            <a:r>
              <a:rPr lang="en-US" sz="2400" dirty="0">
                <a:solidFill>
                  <a:schemeClr val="dk1"/>
                </a:solidFill>
              </a:rPr>
              <a:t>component</a:t>
            </a:r>
            <a:r>
              <a:rPr lang="en-US" sz="2400" dirty="0" smtClean="0">
                <a:solidFill>
                  <a:schemeClr val="dk1"/>
                </a:solidFill>
                <a:sym typeface="Calibri"/>
              </a:rPr>
              <a:t>.</a:t>
            </a:r>
          </a:p>
          <a:p>
            <a:pPr marL="571500">
              <a:spcBef>
                <a:spcPts val="480"/>
              </a:spcBef>
              <a:spcAft>
                <a:spcPts val="400"/>
              </a:spcAft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sym typeface="Calibri"/>
              </a:rPr>
              <a:t>No organization of all factors to take into account.</a:t>
            </a:r>
            <a:endParaRPr lang="en-US" sz="240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0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Five </a:t>
            </a: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</a:t>
            </a:r>
            <a:r>
              <a:rPr lang="en-US" sz="3200" b="1" dirty="0" smtClean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Areas of the Taxonomy</a:t>
            </a:r>
            <a:endParaRPr lang="en-US" sz="3200" b="1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6" y="1959429"/>
            <a:ext cx="8461064" cy="3441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Relational Factor Taxonomy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" y="1075966"/>
            <a:ext cx="9078414" cy="52812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67452" y="1328517"/>
            <a:ext cx="1695498" cy="15191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Line Key: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Relationship with-in one of the five factors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Relationship in-between two of the five factors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22778" y="2088111"/>
            <a:ext cx="784845" cy="4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5"/>
          <p:cNvCxnSpPr/>
          <p:nvPr/>
        </p:nvCxnSpPr>
        <p:spPr>
          <a:xfrm>
            <a:off x="7851115" y="2619655"/>
            <a:ext cx="862812" cy="162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55194" y="6339841"/>
            <a:ext cx="5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 Forecasting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69947" y="1225216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Forecasting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0391" y="2296173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Life-Cycle</a:t>
            </a:r>
          </a:p>
        </p:txBody>
      </p:sp>
      <p:cxnSp>
        <p:nvCxnSpPr>
          <p:cNvPr id="7" name="Straight Connector 6"/>
          <p:cNvCxnSpPr>
            <a:stCxn id="5" idx="2"/>
            <a:endCxn id="6" idx="0"/>
          </p:cNvCxnSpPr>
          <p:nvPr/>
        </p:nvCxnSpPr>
        <p:spPr>
          <a:xfrm>
            <a:off x="4321328" y="2016600"/>
            <a:ext cx="1100444" cy="27957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Rounded Rectangle 7"/>
          <p:cNvSpPr/>
          <p:nvPr/>
        </p:nvSpPr>
        <p:spPr>
          <a:xfrm>
            <a:off x="4568097" y="3791979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End</a:t>
            </a:r>
          </a:p>
        </p:txBody>
      </p:sp>
      <p:cxnSp>
        <p:nvCxnSpPr>
          <p:cNvPr id="9" name="Straight Connector 8"/>
          <p:cNvCxnSpPr>
            <a:stCxn id="6" idx="2"/>
            <a:endCxn id="8" idx="0"/>
          </p:cNvCxnSpPr>
          <p:nvPr/>
        </p:nvCxnSpPr>
        <p:spPr>
          <a:xfrm flipH="1">
            <a:off x="5419478" y="3087557"/>
            <a:ext cx="2294" cy="70442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Rounded Rectangle 9"/>
          <p:cNvSpPr/>
          <p:nvPr/>
        </p:nvSpPr>
        <p:spPr>
          <a:xfrm>
            <a:off x="1791142" y="2290048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Forecasting</a:t>
            </a:r>
          </a:p>
        </p:txBody>
      </p:sp>
      <p:cxnSp>
        <p:nvCxnSpPr>
          <p:cNvPr id="11" name="Straight Connector 10"/>
          <p:cNvCxnSpPr>
            <a:stCxn id="5" idx="2"/>
            <a:endCxn id="10" idx="0"/>
          </p:cNvCxnSpPr>
          <p:nvPr/>
        </p:nvCxnSpPr>
        <p:spPr>
          <a:xfrm flipH="1">
            <a:off x="2642523" y="2016600"/>
            <a:ext cx="1678805" cy="27344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861383" y="3791979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Refresh</a:t>
            </a:r>
          </a:p>
        </p:txBody>
      </p:sp>
      <p:cxnSp>
        <p:nvCxnSpPr>
          <p:cNvPr id="13" name="Straight Connector 12"/>
          <p:cNvCxnSpPr>
            <a:stCxn id="6" idx="2"/>
            <a:endCxn id="12" idx="0"/>
          </p:cNvCxnSpPr>
          <p:nvPr/>
        </p:nvCxnSpPr>
        <p:spPr>
          <a:xfrm flipH="1">
            <a:off x="1712764" y="3087557"/>
            <a:ext cx="3709008" cy="70442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3718798" y="4981018"/>
            <a:ext cx="15620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Cannibalism</a:t>
            </a:r>
          </a:p>
        </p:txBody>
      </p:sp>
      <p:cxnSp>
        <p:nvCxnSpPr>
          <p:cNvPr id="15" name="Straight Connector 14"/>
          <p:cNvCxnSpPr>
            <a:stCxn id="8" idx="2"/>
            <a:endCxn id="14" idx="0"/>
          </p:cNvCxnSpPr>
          <p:nvPr/>
        </p:nvCxnSpPr>
        <p:spPr>
          <a:xfrm flipH="1">
            <a:off x="4499829" y="4583363"/>
            <a:ext cx="919649" cy="3976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5410788" y="4981019"/>
            <a:ext cx="1553067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 Obsolescence</a:t>
            </a:r>
          </a:p>
        </p:txBody>
      </p:sp>
      <p:cxnSp>
        <p:nvCxnSpPr>
          <p:cNvPr id="17" name="Straight Connector 16"/>
          <p:cNvCxnSpPr>
            <a:stCxn id="8" idx="2"/>
            <a:endCxn id="16" idx="0"/>
          </p:cNvCxnSpPr>
          <p:nvPr/>
        </p:nvCxnSpPr>
        <p:spPr>
          <a:xfrm>
            <a:off x="5419478" y="4583363"/>
            <a:ext cx="767844" cy="39765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7122240" y="3791980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Life-Time Buy at End of Product Life</a:t>
            </a:r>
          </a:p>
        </p:txBody>
      </p:sp>
      <p:cxnSp>
        <p:nvCxnSpPr>
          <p:cNvPr id="19" name="Straight Connector 18"/>
          <p:cNvCxnSpPr>
            <a:stCxn id="6" idx="2"/>
            <a:endCxn id="18" idx="0"/>
          </p:cNvCxnSpPr>
          <p:nvPr/>
        </p:nvCxnSpPr>
        <p:spPr>
          <a:xfrm>
            <a:off x="5421772" y="3087557"/>
            <a:ext cx="2551849" cy="7044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" name="Rounded Rectangle 19"/>
          <p:cNvSpPr/>
          <p:nvPr/>
        </p:nvSpPr>
        <p:spPr>
          <a:xfrm>
            <a:off x="7118631" y="4981019"/>
            <a:ext cx="1702762" cy="10670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Importance in Consumer Supply Chain</a:t>
            </a:r>
          </a:p>
        </p:txBody>
      </p:sp>
      <p:cxnSp>
        <p:nvCxnSpPr>
          <p:cNvPr id="21" name="Straight Connector 20"/>
          <p:cNvCxnSpPr>
            <a:stCxn id="18" idx="2"/>
            <a:endCxn id="20" idx="0"/>
          </p:cNvCxnSpPr>
          <p:nvPr/>
        </p:nvCxnSpPr>
        <p:spPr>
          <a:xfrm flipH="1">
            <a:off x="7970012" y="4583364"/>
            <a:ext cx="3609" cy="3976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89930" y="4981018"/>
            <a:ext cx="1702762" cy="7913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 needed until Refresh</a:t>
            </a:r>
          </a:p>
        </p:txBody>
      </p:sp>
      <p:cxnSp>
        <p:nvCxnSpPr>
          <p:cNvPr id="23" name="Straight Connector 22"/>
          <p:cNvCxnSpPr>
            <a:stCxn id="12" idx="2"/>
            <a:endCxn id="22" idx="0"/>
          </p:cNvCxnSpPr>
          <p:nvPr/>
        </p:nvCxnSpPr>
        <p:spPr>
          <a:xfrm flipH="1">
            <a:off x="941311" y="4583363"/>
            <a:ext cx="771452" cy="3976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1872620" y="4981018"/>
            <a:ext cx="1702762" cy="106708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to Support Warranty on Old Design</a:t>
            </a:r>
          </a:p>
        </p:txBody>
      </p:sp>
      <p:cxnSp>
        <p:nvCxnSpPr>
          <p:cNvPr id="25" name="Straight Connector 24"/>
          <p:cNvCxnSpPr>
            <a:stCxn id="12" idx="2"/>
            <a:endCxn id="24" idx="0"/>
          </p:cNvCxnSpPr>
          <p:nvPr/>
        </p:nvCxnSpPr>
        <p:spPr>
          <a:xfrm>
            <a:off x="1712764" y="4583363"/>
            <a:ext cx="1011237" cy="3976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Irreversible Damage in Supply Chain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23565" y="1655148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Damage in Supply Chain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704818" y="2907014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</a:p>
        </p:txBody>
      </p:sp>
      <p:cxnSp>
        <p:nvCxnSpPr>
          <p:cNvPr id="36" name="Straight Connector 35"/>
          <p:cNvCxnSpPr>
            <a:stCxn id="35" idx="0"/>
            <a:endCxn id="34" idx="2"/>
          </p:cNvCxnSpPr>
          <p:nvPr/>
        </p:nvCxnSpPr>
        <p:spPr>
          <a:xfrm flipH="1" flipV="1">
            <a:off x="4438615" y="2386026"/>
            <a:ext cx="2281253" cy="52098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7" name="Rounded Rectangle 36"/>
          <p:cNvSpPr/>
          <p:nvPr/>
        </p:nvSpPr>
        <p:spPr>
          <a:xfrm>
            <a:off x="1223791" y="2907013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Manufacturing Processing</a:t>
            </a:r>
          </a:p>
        </p:txBody>
      </p:sp>
      <p:cxnSp>
        <p:nvCxnSpPr>
          <p:cNvPr id="38" name="Straight Connector 37"/>
          <p:cNvCxnSpPr>
            <a:stCxn id="34" idx="2"/>
            <a:endCxn id="37" idx="0"/>
          </p:cNvCxnSpPr>
          <p:nvPr/>
        </p:nvCxnSpPr>
        <p:spPr>
          <a:xfrm flipH="1">
            <a:off x="2238841" y="2386026"/>
            <a:ext cx="2199774" cy="52098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Rounded Rectangle 38"/>
          <p:cNvSpPr/>
          <p:nvPr/>
        </p:nvSpPr>
        <p:spPr>
          <a:xfrm>
            <a:off x="7010255" y="4219944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Expiration of Product in Storage</a:t>
            </a:r>
          </a:p>
        </p:txBody>
      </p:sp>
      <p:cxnSp>
        <p:nvCxnSpPr>
          <p:cNvPr id="40" name="Straight Connector 39"/>
          <p:cNvCxnSpPr>
            <a:stCxn id="35" idx="2"/>
            <a:endCxn id="39" idx="0"/>
          </p:cNvCxnSpPr>
          <p:nvPr/>
        </p:nvCxnSpPr>
        <p:spPr>
          <a:xfrm>
            <a:off x="6719868" y="3637892"/>
            <a:ext cx="1305437" cy="58205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Rounded Rectangle 40"/>
          <p:cNvSpPr/>
          <p:nvPr/>
        </p:nvSpPr>
        <p:spPr>
          <a:xfrm>
            <a:off x="4689755" y="4219945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Damage of Product in Storage</a:t>
            </a:r>
          </a:p>
        </p:txBody>
      </p:sp>
      <p:cxnSp>
        <p:nvCxnSpPr>
          <p:cNvPr id="42" name="Straight Connector 41"/>
          <p:cNvCxnSpPr>
            <a:stCxn id="35" idx="2"/>
            <a:endCxn id="41" idx="0"/>
          </p:cNvCxnSpPr>
          <p:nvPr/>
        </p:nvCxnSpPr>
        <p:spPr>
          <a:xfrm flipH="1">
            <a:off x="5704805" y="3637892"/>
            <a:ext cx="1015063" cy="58205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Rounded Rectangle 42"/>
          <p:cNvSpPr/>
          <p:nvPr/>
        </p:nvSpPr>
        <p:spPr>
          <a:xfrm>
            <a:off x="48755" y="4219945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Scrapped Components</a:t>
            </a:r>
          </a:p>
        </p:txBody>
      </p:sp>
      <p:cxnSp>
        <p:nvCxnSpPr>
          <p:cNvPr id="44" name="Straight Connector 43"/>
          <p:cNvCxnSpPr>
            <a:stCxn id="37" idx="2"/>
            <a:endCxn id="43" idx="0"/>
          </p:cNvCxnSpPr>
          <p:nvPr/>
        </p:nvCxnSpPr>
        <p:spPr>
          <a:xfrm flipH="1">
            <a:off x="1063805" y="3637891"/>
            <a:ext cx="1175036" cy="58205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5" name="Rounded Rectangle 44"/>
          <p:cNvSpPr/>
          <p:nvPr/>
        </p:nvSpPr>
        <p:spPr>
          <a:xfrm>
            <a:off x="2369255" y="4219945"/>
            <a:ext cx="2030099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Reworked Components</a:t>
            </a:r>
          </a:p>
        </p:txBody>
      </p:sp>
      <p:cxnSp>
        <p:nvCxnSpPr>
          <p:cNvPr id="46" name="Straight Connector 45"/>
          <p:cNvCxnSpPr>
            <a:stCxn id="37" idx="2"/>
            <a:endCxn id="45" idx="0"/>
          </p:cNvCxnSpPr>
          <p:nvPr/>
        </p:nvCxnSpPr>
        <p:spPr>
          <a:xfrm>
            <a:off x="2238841" y="3637891"/>
            <a:ext cx="1145464" cy="58205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25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85906" y="374379"/>
            <a:ext cx="8517299" cy="6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Helvetica Neue"/>
              <a:buNone/>
            </a:pPr>
            <a:r>
              <a:rPr lang="en-US" sz="3200" b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Supplier Problems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1536" y="1123522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Supplier Problems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1950" y="2462955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Supplier Limitations and Constraints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7" idx="2"/>
            <a:endCxn id="8" idx="0"/>
          </p:cNvCxnSpPr>
          <p:nvPr/>
        </p:nvCxnSpPr>
        <p:spPr>
          <a:xfrm flipH="1">
            <a:off x="2767353" y="1886445"/>
            <a:ext cx="1939586" cy="576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470259" y="2462955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Supplier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10" idx="0"/>
          </p:cNvCxnSpPr>
          <p:nvPr/>
        </p:nvCxnSpPr>
        <p:spPr>
          <a:xfrm>
            <a:off x="4706939" y="1886445"/>
            <a:ext cx="2588723" cy="576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7563" y="3822133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Available Until Last Order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8" idx="2"/>
            <a:endCxn id="12" idx="0"/>
          </p:cNvCxnSpPr>
          <p:nvPr/>
        </p:nvCxnSpPr>
        <p:spPr>
          <a:xfrm flipH="1">
            <a:off x="942966" y="3225877"/>
            <a:ext cx="1824387" cy="596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766337" y="3822132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Max Quantity Able to Produce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8" idx="2"/>
            <a:endCxn id="14" idx="0"/>
          </p:cNvCxnSpPr>
          <p:nvPr/>
        </p:nvCxnSpPr>
        <p:spPr>
          <a:xfrm>
            <a:off x="2767353" y="3225878"/>
            <a:ext cx="1824387" cy="59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56727" y="3822132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Counterfeit Components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0" idx="2"/>
            <a:endCxn id="16" idx="0"/>
          </p:cNvCxnSpPr>
          <p:nvPr/>
        </p:nvCxnSpPr>
        <p:spPr>
          <a:xfrm>
            <a:off x="7295662" y="3225878"/>
            <a:ext cx="886468" cy="59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32341" y="3825153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Manufacturing Differences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0" idx="2"/>
            <a:endCxn id="18" idx="0"/>
          </p:cNvCxnSpPr>
          <p:nvPr/>
        </p:nvCxnSpPr>
        <p:spPr>
          <a:xfrm flipH="1">
            <a:off x="6357744" y="3225878"/>
            <a:ext cx="937918" cy="599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941951" y="3822133"/>
            <a:ext cx="1650805" cy="762923"/>
          </a:xfrm>
          <a:prstGeom prst="roundRect">
            <a:avLst/>
          </a:prstGeom>
          <a:solidFill>
            <a:srgbClr val="D4B6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Order Cost Penalty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8" idx="2"/>
            <a:endCxn id="20" idx="0"/>
          </p:cNvCxnSpPr>
          <p:nvPr/>
        </p:nvCxnSpPr>
        <p:spPr>
          <a:xfrm>
            <a:off x="2767353" y="3225877"/>
            <a:ext cx="1" cy="596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544555" y="5181309"/>
            <a:ext cx="1636120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Scraped Components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84944" y="5181309"/>
            <a:ext cx="1636120" cy="73087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Reworked Components</a:t>
            </a:r>
          </a:p>
        </p:txBody>
      </p:sp>
      <p:cxnSp>
        <p:nvCxnSpPr>
          <p:cNvPr id="38" name="Straight Connector 85"/>
          <p:cNvCxnSpPr>
            <a:stCxn id="18" idx="2"/>
            <a:endCxn id="36" idx="0"/>
          </p:cNvCxnSpPr>
          <p:nvPr/>
        </p:nvCxnSpPr>
        <p:spPr>
          <a:xfrm rot="5400000">
            <a:off x="5563564" y="4387128"/>
            <a:ext cx="593233" cy="99512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5"/>
          <p:cNvCxnSpPr>
            <a:stCxn id="18" idx="2"/>
            <a:endCxn id="37" idx="0"/>
          </p:cNvCxnSpPr>
          <p:nvPr/>
        </p:nvCxnSpPr>
        <p:spPr>
          <a:xfrm rot="16200000" flipH="1">
            <a:off x="6533758" y="4412062"/>
            <a:ext cx="593233" cy="94526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55194" y="6339841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22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521</Words>
  <Application>Microsoft Office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Noto Symbol</vt:lpstr>
      <vt:lpstr>Times New Roman</vt:lpstr>
      <vt:lpstr>eDesign</vt:lpstr>
      <vt:lpstr>Taxonomy of Factors for Lifetime Buy</vt:lpstr>
      <vt:lpstr>Motivation</vt:lpstr>
      <vt:lpstr>Introduction to Lifetime Buy</vt:lpstr>
      <vt:lpstr>Problems in Lifetime Buy</vt:lpstr>
      <vt:lpstr>Five Key Areas of the Taxonomy</vt:lpstr>
      <vt:lpstr>The Relational Factor Taxonomy</vt:lpstr>
      <vt:lpstr>Sales Forecasting</vt:lpstr>
      <vt:lpstr>Irreversible Damage in Supply Chain</vt:lpstr>
      <vt:lpstr>Supplier Problems</vt:lpstr>
      <vt:lpstr>Warranty and Maintenance Programs</vt:lpstr>
      <vt:lpstr>Economic Analysis</vt:lpstr>
      <vt:lpstr>Economic Analysis</vt:lpstr>
      <vt:lpstr>Conclusion</vt:lpstr>
      <vt:lpstr>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of Factors for Lifetime Buy</dc:title>
  <dc:creator>Jennings, Connor P [IMSE]</dc:creator>
  <cp:lastModifiedBy>Jennings, Connor P</cp:lastModifiedBy>
  <cp:revision>19</cp:revision>
  <dcterms:modified xsi:type="dcterms:W3CDTF">2015-05-30T03:06:14Z</dcterms:modified>
</cp:coreProperties>
</file>